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8" r:id="rId11"/>
    <p:sldId id="277" r:id="rId12"/>
    <p:sldId id="279" r:id="rId13"/>
    <p:sldId id="267" r:id="rId14"/>
    <p:sldId id="268" r:id="rId15"/>
    <p:sldId id="269" r:id="rId16"/>
  </p:sldIdLst>
  <p:sldSz cx="12192000" cy="6858000"/>
  <p:notesSz cx="6858000" cy="12192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0AD4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0A96B-DB89-449E-9468-EA548369570E}" v="19" dt="2023-08-25T12:48:36.930"/>
    <p1510:client id="{78DC9033-DD90-45AD-8D4B-DF71558399DA}" v="7" dt="2023-08-25T12:41:47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Sewell" userId="c802df42025d5e1f" providerId="LiveId" clId="{4840A96B-DB89-449E-9468-EA548369570E}"/>
    <pc:docChg chg="custSel addSld modSld sldOrd replTag">
      <pc:chgData name="Rob Sewell" userId="c802df42025d5e1f" providerId="LiveId" clId="{4840A96B-DB89-449E-9468-EA548369570E}" dt="2023-08-25T12:48:36.931" v="14"/>
      <pc:docMkLst>
        <pc:docMk/>
      </pc:docMkLst>
      <pc:sldChg chg="add">
        <pc:chgData name="Rob Sewell" userId="c802df42025d5e1f" providerId="LiveId" clId="{4840A96B-DB89-449E-9468-EA548369570E}" dt="2023-08-25T12:32:06.944" v="0"/>
        <pc:sldMkLst>
          <pc:docMk/>
          <pc:sldMk cId="1575333243" sldId="270"/>
        </pc:sldMkLst>
      </pc:sldChg>
      <pc:sldChg chg="add">
        <pc:chgData name="Rob Sewell" userId="c802df42025d5e1f" providerId="LiveId" clId="{4840A96B-DB89-449E-9468-EA548369570E}" dt="2023-08-25T12:41:46.797" v="2"/>
        <pc:sldMkLst>
          <pc:docMk/>
          <pc:sldMk cId="3087741167" sldId="271"/>
        </pc:sldMkLst>
      </pc:sldChg>
      <pc:sldChg chg="add ord">
        <pc:chgData name="Rob Sewell" userId="c802df42025d5e1f" providerId="LiveId" clId="{4840A96B-DB89-449E-9468-EA548369570E}" dt="2023-08-25T12:42:26.836" v="5"/>
        <pc:sldMkLst>
          <pc:docMk/>
          <pc:sldMk cId="3722663151" sldId="272"/>
        </pc:sldMkLst>
      </pc:sldChg>
      <pc:sldChg chg="add">
        <pc:chgData name="Rob Sewell" userId="c802df42025d5e1f" providerId="LiveId" clId="{4840A96B-DB89-449E-9468-EA548369570E}" dt="2023-08-25T12:43:02.433" v="6"/>
        <pc:sldMkLst>
          <pc:docMk/>
          <pc:sldMk cId="3319864367" sldId="273"/>
        </pc:sldMkLst>
      </pc:sldChg>
      <pc:sldChg chg="add ord">
        <pc:chgData name="Rob Sewell" userId="c802df42025d5e1f" providerId="LiveId" clId="{4840A96B-DB89-449E-9468-EA548369570E}" dt="2023-08-25T12:43:35.984" v="9"/>
        <pc:sldMkLst>
          <pc:docMk/>
          <pc:sldMk cId="2260719398" sldId="274"/>
        </pc:sldMkLst>
      </pc:sldChg>
      <pc:sldChg chg="add">
        <pc:chgData name="Rob Sewell" userId="c802df42025d5e1f" providerId="LiveId" clId="{4840A96B-DB89-449E-9468-EA548369570E}" dt="2023-08-25T12:44:02.356" v="10"/>
        <pc:sldMkLst>
          <pc:docMk/>
          <pc:sldMk cId="3120394283" sldId="275"/>
        </pc:sldMkLst>
      </pc:sldChg>
      <pc:sldChg chg="add">
        <pc:chgData name="Rob Sewell" userId="c802df42025d5e1f" providerId="LiveId" clId="{4840A96B-DB89-449E-9468-EA548369570E}" dt="2023-08-25T12:44:37.269" v="11"/>
        <pc:sldMkLst>
          <pc:docMk/>
          <pc:sldMk cId="900283346" sldId="276"/>
        </pc:sldMkLst>
      </pc:sldChg>
      <pc:sldChg chg="add">
        <pc:chgData name="Rob Sewell" userId="c802df42025d5e1f" providerId="LiveId" clId="{4840A96B-DB89-449E-9468-EA548369570E}" dt="2023-08-25T12:47:38.250" v="12"/>
        <pc:sldMkLst>
          <pc:docMk/>
          <pc:sldMk cId="254891711" sldId="277"/>
        </pc:sldMkLst>
      </pc:sldChg>
      <pc:sldChg chg="add">
        <pc:chgData name="Rob Sewell" userId="c802df42025d5e1f" providerId="LiveId" clId="{4840A96B-DB89-449E-9468-EA548369570E}" dt="2023-08-25T12:48:05.186" v="13"/>
        <pc:sldMkLst>
          <pc:docMk/>
          <pc:sldMk cId="2552156020" sldId="278"/>
        </pc:sldMkLst>
      </pc:sldChg>
      <pc:sldChg chg="add">
        <pc:chgData name="Rob Sewell" userId="c802df42025d5e1f" providerId="LiveId" clId="{4840A96B-DB89-449E-9468-EA548369570E}" dt="2023-08-25T12:48:36.931" v="14"/>
        <pc:sldMkLst>
          <pc:docMk/>
          <pc:sldMk cId="1746129290" sldId="279"/>
        </pc:sldMkLst>
      </pc:sldChg>
    </pc:docChg>
  </pc:docChgLst>
  <pc:docChgLst>
    <pc:chgData name="Jess Pomfret" userId="20acbb136427dec8" providerId="LiveId" clId="{78DC9033-DD90-45AD-8D4B-DF71558399DA}"/>
    <pc:docChg chg="modSld">
      <pc:chgData name="Jess Pomfret" userId="20acbb136427dec8" providerId="LiveId" clId="{78DC9033-DD90-45AD-8D4B-DF71558399DA}" dt="2023-08-25T12:41:47.796" v="3"/>
      <pc:docMkLst>
        <pc:docMk/>
      </pc:docMkLst>
      <pc:sldChg chg="setBg">
        <pc:chgData name="Jess Pomfret" userId="20acbb136427dec8" providerId="LiveId" clId="{78DC9033-DD90-45AD-8D4B-DF71558399DA}" dt="2023-08-25T12:41:47.796" v="3"/>
        <pc:sldMkLst>
          <pc:docMk/>
          <pc:sldMk cId="0" sldId="268"/>
        </pc:sldMkLst>
      </pc:sldChg>
      <pc:sldChg chg="setBg">
        <pc:chgData name="Jess Pomfret" userId="20acbb136427dec8" providerId="LiveId" clId="{78DC9033-DD90-45AD-8D4B-DF71558399DA}" dt="2023-08-25T12:41:32.726" v="0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65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1739211"/>
            <a:ext cx="5106295" cy="25916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804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Case Studies and Practical Scenarios</a:t>
            </a:r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2222" r="22222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Customer Onboarding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2918445"/>
            <a:ext cx="3875706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06288" y="3391719"/>
            <a:ext cx="3526500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 parameters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Created parameter files to store configuration values like VM size, region, etc.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170" y="2918445"/>
            <a:ext cx="3875706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88330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Assign parameters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443889" y="4261134"/>
            <a:ext cx="3526500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Assigned parameter values in ARM templates that create resources.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0209" y="2918445"/>
            <a:ext cx="3875706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70409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Deploy resources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125968" y="4261134"/>
            <a:ext cx="3526500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Ran deployments using ARM templates with parameter files to deploy resources.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5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Azure DevOps Integration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2918445"/>
            <a:ext cx="3875706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06288" y="3391719"/>
            <a:ext cx="3526500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 DevOps Project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Created a new Azure DevOps project and configured repository, builds and releases.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170" y="2918445"/>
            <a:ext cx="3875706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88330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Create Build Pipeline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443889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Built a CI/CD pipeline in Azure DevOps to compile Bicep templates and publish artifacts.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0209" y="2918445"/>
            <a:ext cx="3875706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70409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 Release Pipeline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125968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Configured a release pipeline to deploy Bicep artifacts to Azure using service connections.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Results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098785"/>
            <a:ext cx="1428393" cy="1428393"/>
          </a:xfrm>
          <a:prstGeom prst="ellipse">
            <a:avLst/>
          </a:prstGeom>
          <a:solidFill>
            <a:srgbClr val="4F81BD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901" y="2511680"/>
            <a:ext cx="609448" cy="6094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7084" y="3624309"/>
            <a:ext cx="3446236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Faster deployments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67084" y="3970813"/>
            <a:ext cx="3446236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templates allowed deployments in minutes compared to days with manual setup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098785"/>
            <a:ext cx="1428393" cy="1428393"/>
          </a:xfrm>
          <a:prstGeom prst="ellipse">
            <a:avLst/>
          </a:prstGeom>
          <a:solidFill>
            <a:srgbClr val="4F81BD"/>
          </a:solidFill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9693" y="2645590"/>
            <a:ext cx="685629" cy="342814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633230" y="3624309"/>
            <a:ext cx="2922492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Consistent environments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633230" y="3970813"/>
            <a:ext cx="2922492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templates ensure identical configurations across dev, test and production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098785"/>
            <a:ext cx="1428393" cy="1428393"/>
          </a:xfrm>
          <a:prstGeom prst="ellipse">
            <a:avLst/>
          </a:prstGeom>
          <a:solidFill>
            <a:srgbClr val="4F81BD"/>
          </a:solidFill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2558" y="2538653"/>
            <a:ext cx="552312" cy="55231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49933" y="3624309"/>
            <a:ext cx="369763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Scalable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149933" y="3970813"/>
            <a:ext cx="3697633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templates make it easy to scale deployments across regions and scale up or down on demand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C0504D"/>
          </a:solidFill>
        </p:spPr>
      </p:sp>
      <p:sp>
        <p:nvSpPr>
          <p:cNvPr id="16" name="Object 15"/>
          <p:cNvSpPr/>
          <p:nvPr/>
        </p:nvSpPr>
        <p:spPr>
          <a:xfrm>
            <a:off x="1962790" y="5932591"/>
            <a:ext cx="8263371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  <a:buNone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By using Bicep to automate our Azure infrastructure we achieved faster, consistent deployments that can scale on demand.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2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2" y="2167062"/>
            <a:ext cx="11741389" cy="20246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316"/>
              </a:lnSpc>
              <a:buNone/>
            </a:pPr>
            <a:r>
              <a:rPr lang="en-US" sz="5625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“Curiosity may have killed the cat, but it keeps asking questions and finding answers. Ask questions, stay curious.”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223782" y="4317270"/>
            <a:ext cx="11741389" cy="2879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spcBef>
                <a:spcPts val="970"/>
              </a:spcBef>
              <a:buNone/>
            </a:pPr>
            <a:r>
              <a:rPr lang="en-US" sz="225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TYSON YUNKAPORTA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5992" t="-19444" r="25992" b="-1944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6853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She/Her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791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I'm a data platform engineer with a passion for automation, proper football, and fitness. I enjoy contributing to open-source software and I'm a maintainer for dbatools. 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194648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626619"/>
            <a:ext cx="6664643" cy="3023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 Engineer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89715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22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4815779"/>
            <a:ext cx="6664643" cy="8912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</a:p>
          <a:p>
            <a:pPr marL="242900" indent="-242900" algn="l">
              <a:lnSpc>
                <a:spcPts val="2381"/>
              </a:lnSpc>
              <a:spcBef>
                <a:spcPts val="2212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048" y="6059626"/>
            <a:ext cx="2156087" cy="58088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780193" y="6246374"/>
            <a:ext cx="1961212" cy="23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JESSPOMFRET.COM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64278"/>
            <a:ext cx="2160444" cy="53326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688919" y="207876"/>
            <a:ext cx="2149136" cy="30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jpomfret7@gmail.com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6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D2734-AC4A-EEFD-B6A7-2C7D9D2471D2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Masterminds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Client Onboarding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D306E8-C0C3-24A7-1C1C-A8CF2E11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42415"/>
            <a:ext cx="7188199" cy="256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6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1404586"/>
            <a:ext cx="5268865" cy="3565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020"/>
              </a:lnSpc>
              <a:buNone/>
            </a:pPr>
            <a:r>
              <a:rPr lang="en-US" sz="6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Automating Azure Infrastructure with Bicep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6094476" y="5035561"/>
            <a:ext cx="5268865" cy="2971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  <a:spcBef>
                <a:spcPts val="507"/>
              </a:spcBef>
              <a:buNone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Introductory slide</a:t>
            </a:r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10317" t="-45238" r="10317" b="-45238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Overview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0570" y="2600040"/>
            <a:ext cx="618970" cy="58088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5185" y="3704299"/>
            <a:ext cx="3530035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Case study overview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5185" y="4050803"/>
            <a:ext cx="3530035" cy="198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Briefly introduce the case study and goals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392" y="2625148"/>
            <a:ext cx="504699" cy="53326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355646" y="3704299"/>
            <a:ext cx="3477660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Infrastructure overview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355646" y="4050803"/>
            <a:ext cx="3477660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Overview of the Azure infrastructure and resources involved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8865" y="2666992"/>
            <a:ext cx="714196" cy="45708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44207" y="3704299"/>
            <a:ext cx="3509085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Automation overview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244207" y="4050803"/>
            <a:ext cx="3509085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Briefly explain how Bicep helps automate the infrastructure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C0504D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1945899" y="5932591"/>
            <a:ext cx="8297153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  <a:buNone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 summary, this slide will provide a high level overview of the case study, infrastructure, and automation with Bicep templates.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82109" y="476131"/>
            <a:ext cx="5740235" cy="5913546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7688" r="7688"/>
          <a:stretch/>
        </p:blipFill>
        <p:spPr>
          <a:xfrm>
            <a:off x="5982109" y="476131"/>
            <a:ext cx="5740235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67586" y="2480642"/>
            <a:ext cx="5446938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Challenge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67586" y="3125323"/>
            <a:ext cx="5446938" cy="11879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spcBef>
                <a:spcPts val="1154"/>
              </a:spcBef>
              <a:buNone/>
            </a:pPr>
            <a:r>
              <a:rPr lang="en-US" sz="18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The team faced a challenge of creating 150+ resource groups while ensuring consistency across the infrastructure. This required developing an efficient automation strategy leveraging Bicep, an Infrastructure as Code tool.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6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Solution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2758465"/>
            <a:ext cx="2961534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2312" y="3231739"/>
            <a:ext cx="2513971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Overview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4101154"/>
            <a:ext cx="2513971" cy="99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Introduce that the solution was to use Bicep templates controlled by Azure DevOps to automate resource group creation.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7691" y="2758465"/>
            <a:ext cx="2952012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613834" y="3231739"/>
            <a:ext cx="2199725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Templates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3523369" y="4101154"/>
            <a:ext cx="2513971" cy="7922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Explain what Bicep templates are and how they allow declarative infrastructure-as-code.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9250" y="2758465"/>
            <a:ext cx="2961534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375393" y="3231739"/>
            <a:ext cx="2199725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Azure DevOps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6284928" y="4101154"/>
            <a:ext cx="2513971" cy="99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Explain how Azure DevOps provides version control, CI/CD pipelines, and automation for Bicep templates.</a:t>
            </a:r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0810" y="2758465"/>
            <a:ext cx="2961534" cy="119032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36953" y="3112706"/>
            <a:ext cx="2199725" cy="475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Automated Resource Group Creation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9046488" y="4101154"/>
            <a:ext cx="2513971" cy="7922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Explain how Bicep templates in Azure DevOps automate resource group creation instead of manual processes.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6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Benefits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1476006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7054" y="2566562"/>
            <a:ext cx="714196" cy="59992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30911" y="3704299"/>
            <a:ext cx="371858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Faster provisioning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30911" y="4050803"/>
            <a:ext cx="3718583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automates infrastructure deployment so you can spin up resources faster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5380280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3609" y="2574931"/>
            <a:ext cx="418995" cy="62849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29947" y="3704299"/>
            <a:ext cx="3729058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Consistency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229947" y="4050803"/>
            <a:ext cx="3729058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provides reusable components so you can ensure consistency across deployments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9284553" y="2178775"/>
            <a:ext cx="1428393" cy="1428393"/>
          </a:xfrm>
          <a:prstGeom prst="ellipse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4188" y="2658626"/>
            <a:ext cx="590402" cy="485654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34221" y="3704299"/>
            <a:ext cx="3729058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Error reduction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8134221" y="4050803"/>
            <a:ext cx="3729058" cy="396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60"/>
              </a:lnSpc>
              <a:spcBef>
                <a:spcPts val="841"/>
              </a:spcBef>
              <a:buNone/>
            </a:pPr>
            <a:r>
              <a:rPr lang="en-US" sz="1500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Bicep's strong typing and validation reduces errors from manual processes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2271407" y="5932591"/>
            <a:ext cx="7646139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  <a:buNone/>
            </a:pPr>
            <a:r>
              <a:rPr lang="en-US" sz="22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By using Bicep to automate infrastructure deployments, you can deploy faster, with more consistency, and fewer errors.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1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Azure DevOps Integration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2918445"/>
            <a:ext cx="3875706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06288" y="3391719"/>
            <a:ext cx="3526500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 DevOps Project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Created a new Azure DevOps project and configured repository, builds and releases.</a:t>
            </a:r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170" y="2918445"/>
            <a:ext cx="3875706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488330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Create Build Pipeline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443889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Built a CI/CD pipeline in Azure DevOps to compile Bicep templates and publish artifacts.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0209" y="2918445"/>
            <a:ext cx="3875706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70409" y="3391719"/>
            <a:ext cx="3212253" cy="237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72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 Release Pipeline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125968" y="4261134"/>
            <a:ext cx="3526500" cy="59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60"/>
              </a:lnSpc>
              <a:buNone/>
            </a:pPr>
            <a:r>
              <a:rPr lang="en-US" sz="1500">
                <a:solidFill>
                  <a:srgbClr val="A7A7A7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Configured a release pipeline to deploy Bicep artifacts to Azure using service connections.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Bicep Template Structure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52187"/>
            <a:ext cx="3618595" cy="2318758"/>
          </a:xfrm>
          <a:prstGeom prst="rect">
            <a:avLst/>
          </a:prstGeom>
          <a:solidFill>
            <a:srgbClr val="4F81BD"/>
          </a:solidFill>
        </p:spPr>
      </p:sp>
      <p:sp>
        <p:nvSpPr>
          <p:cNvPr id="4" name="Object 3"/>
          <p:cNvSpPr/>
          <p:nvPr/>
        </p:nvSpPr>
        <p:spPr>
          <a:xfrm>
            <a:off x="761810" y="1773112"/>
            <a:ext cx="3456711" cy="336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2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Parameters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2286262"/>
            <a:ext cx="3456711" cy="742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  <a:spcBef>
                <a:spcPts val="1363"/>
              </a:spcBef>
              <a:buNone/>
            </a:pPr>
            <a:r>
              <a:rPr lang="en-US" sz="1875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Declare parameters at the root level to accept values for resources.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85178" y="1552187"/>
            <a:ext cx="3618595" cy="2318758"/>
          </a:xfrm>
          <a:prstGeom prst="rect">
            <a:avLst/>
          </a:prstGeom>
          <a:solidFill>
            <a:srgbClr val="4F81BD"/>
          </a:solidFill>
        </p:spPr>
      </p:sp>
      <p:sp>
        <p:nvSpPr>
          <p:cNvPr id="7" name="Object 6"/>
          <p:cNvSpPr/>
          <p:nvPr/>
        </p:nvSpPr>
        <p:spPr>
          <a:xfrm>
            <a:off x="4570857" y="1773112"/>
            <a:ext cx="3456711" cy="336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2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Variables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7" y="2286262"/>
            <a:ext cx="3456711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  <a:spcBef>
                <a:spcPts val="1363"/>
              </a:spcBef>
              <a:buNone/>
            </a:pPr>
            <a:r>
              <a:rPr lang="en-US" sz="1875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Declare variables to reuse values across the template.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8094226" y="1552187"/>
            <a:ext cx="3618595" cy="2318758"/>
          </a:xfrm>
          <a:prstGeom prst="rect">
            <a:avLst/>
          </a:prstGeom>
          <a:solidFill>
            <a:srgbClr val="4F81BD"/>
          </a:solidFill>
        </p:spPr>
      </p:sp>
      <p:sp>
        <p:nvSpPr>
          <p:cNvPr id="10" name="Object 9"/>
          <p:cNvSpPr/>
          <p:nvPr/>
        </p:nvSpPr>
        <p:spPr>
          <a:xfrm>
            <a:off x="8379905" y="1773112"/>
            <a:ext cx="3456711" cy="336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2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Resources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2286262"/>
            <a:ext cx="3456711" cy="7427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  <a:spcBef>
                <a:spcPts val="1363"/>
              </a:spcBef>
              <a:buNone/>
            </a:pPr>
            <a:r>
              <a:rPr lang="en-US" sz="1875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Define the Azure resources to provision in the resource section.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476131" y="4061397"/>
            <a:ext cx="5523119" cy="2318758"/>
          </a:xfrm>
          <a:prstGeom prst="rect">
            <a:avLst/>
          </a:prstGeom>
          <a:solidFill>
            <a:srgbClr val="4F81BD"/>
          </a:solidFill>
        </p:spPr>
      </p:sp>
      <p:sp>
        <p:nvSpPr>
          <p:cNvPr id="13" name="Object 12"/>
          <p:cNvSpPr/>
          <p:nvPr/>
        </p:nvSpPr>
        <p:spPr>
          <a:xfrm>
            <a:off x="761810" y="4282322"/>
            <a:ext cx="5551687" cy="336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2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Modules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795472"/>
            <a:ext cx="5551687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  <a:spcBef>
                <a:spcPts val="1363"/>
              </a:spcBef>
              <a:buNone/>
            </a:pPr>
            <a:r>
              <a:rPr lang="en-US" sz="1875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Break the template into reusable modules for organization.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6189702" y="4061397"/>
            <a:ext cx="5523119" cy="2318758"/>
          </a:xfrm>
          <a:prstGeom prst="rect">
            <a:avLst/>
          </a:prstGeom>
          <a:solidFill>
            <a:srgbClr val="4F81BD"/>
          </a:solidFill>
        </p:spPr>
      </p:sp>
      <p:sp>
        <p:nvSpPr>
          <p:cNvPr id="16" name="Object 15"/>
          <p:cNvSpPr/>
          <p:nvPr/>
        </p:nvSpPr>
        <p:spPr>
          <a:xfrm>
            <a:off x="6475381" y="4282322"/>
            <a:ext cx="5551687" cy="3366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52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Outputs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6475381" y="4795472"/>
            <a:ext cx="5551687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  <a:spcBef>
                <a:spcPts val="1363"/>
              </a:spcBef>
              <a:buNone/>
            </a:pPr>
            <a:r>
              <a:rPr lang="en-US" sz="1875">
                <a:solidFill>
                  <a:srgbClr val="535353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Return values from the deployed resources via outputs.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4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2 Proprietary and Confidential. All Rights Reserved.&quot;,&quot;palette_name&quot;:&quot;custom&quot;,&quot;defaultSlideColor&quot;:&quot;theme&quot;,&quot;defaultBackgroundColor&quot;:&quot;background_light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c0504d&quot;,&quot;accent2&quot;:&quot;#9bbb59&quot;,&quot;accent3&quot;:&quot;#8064a2&quot;,&quot;accent4&quot;:&quot;#4bacc6&quot;,&quot;background_accent&quot;:&quot;#535353&quot;,&quot;background_dark&quot;:&quot;#000000&quot;,&quot;background_light&quot;:&quot;#ffffff&quot;,&quot;chart1&quot;:&quot;#4f81bd&quot;,&quot;chart2&quot;:&quot;#c0504d&quot;,&quot;chart3&quot;:&quot;#9bbb59&quot;,&quot;chart4&quot;:&quot;#8064a2&quot;,&quot;primary_dark&quot;:&quot;#000000&quot;,&quot;primary_light&quot;:&quot;#ffffff&quot;,&quot;secondary_dark&quot;:&quot;#a7a7a7&quot;,&quot;secondary_light&quot;:&quot;#535353&quot;,&quot;theme&quot;:&quot;#4f81bd&quot;,&quot;chart5&quot;:&quot;#4bacc6&quot;,&quot;accent5&quot;:&quot;#f79646&quot;,&quot;chart6&quot;:&quot;#f79646&quot;,&quot;positive&quot;:&quot;#54C351&quot;,&quot;negative&quot;:&quot;#E04C2B&quot;},&quot;fontHeaderFontId&quot;:&quot;carlito&quot;,&quot;fontHeaderWeight&quot;:400,&quot;fontHeaderLetterSpacing&quot;:0,&quot;fontHeaderLineHeight&quot;:1.6,&quot;fontHeaderScaling&quot;:100,&quot;fontHeaderTextTransform&quot;:&quot;auto&quot;,&quot;fontTitleFontId&quot;:&quot;carlito&quot;,&quot;fontTitleWeight&quot;:400,&quot;fontTitleLetterSpacing&quot;:0,&quot;fontTitleLineHeight&quot;:1.6,&quot;fontTitleScaling&quot;:100,&quot;fontTitleTextTransform&quot;:&quot;auto&quot;,&quot;fontBodyFontId&quot;:&quot;carlito&quot;,&quot;fontBodyWeight&quot;:3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5A92F4B-8E56-4EEB-B5C8-176B4D4BC3CF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Studies and Practical Scenarios</dc:title>
  <dc:subject>Case Studies and Practical Scenarios</dc:subject>
  <dc:creator>rob@sewells-consulting.co.uk</dc:creator>
  <cp:revision>1</cp:revision>
  <dcterms:created xsi:type="dcterms:W3CDTF">2023-08-15T15:36:50Z</dcterms:created>
  <dcterms:modified xsi:type="dcterms:W3CDTF">2023-08-25T12:48:45Z</dcterms:modified>
</cp:coreProperties>
</file>